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4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3" r:id="rId2"/>
    <p:sldId id="266" r:id="rId3"/>
    <p:sldId id="288" r:id="rId4"/>
    <p:sldId id="289" r:id="rId5"/>
    <p:sldId id="268" r:id="rId6"/>
    <p:sldId id="277" r:id="rId7"/>
    <p:sldId id="281" r:id="rId8"/>
    <p:sldId id="293" r:id="rId9"/>
    <p:sldId id="259" r:id="rId10"/>
    <p:sldId id="284" r:id="rId11"/>
    <p:sldId id="283" r:id="rId12"/>
    <p:sldId id="291" r:id="rId13"/>
    <p:sldId id="286" r:id="rId14"/>
    <p:sldId id="292" r:id="rId15"/>
    <p:sldId id="287" r:id="rId16"/>
    <p:sldId id="290" r:id="rId17"/>
    <p:sldId id="285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1A1"/>
    <a:srgbClr val="FF8B8B"/>
    <a:srgbClr val="FF6C6C"/>
    <a:srgbClr val="D2D3D7"/>
    <a:srgbClr val="FFF275"/>
    <a:srgbClr val="FF1919"/>
    <a:srgbClr val="3366FF"/>
    <a:srgbClr val="7E7BF5"/>
    <a:srgbClr val="3399FF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2" autoAdjust="0"/>
    <p:restoredTop sz="69829" autoAdjust="0"/>
  </p:normalViewPr>
  <p:slideViewPr>
    <p:cSldViewPr snapToGrid="0">
      <p:cViewPr varScale="1">
        <p:scale>
          <a:sx n="60" d="100"/>
          <a:sy n="60" d="100"/>
        </p:scale>
        <p:origin x="60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49E91B-D260-48D4-A91C-5E9134140FFC}" type="doc">
      <dgm:prSet loTypeId="urn:microsoft.com/office/officeart/2005/8/layout/venn2" loCatId="relationship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78F0E1F5-47CB-403C-B90C-B36562647B9C}">
      <dgm:prSet phldrT="[文本]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  <a:latin typeface="NYTFranklin Medium" pitchFamily="2" charset="0"/>
            </a:rPr>
            <a:t>TAM</a:t>
          </a:r>
          <a:endParaRPr lang="en-US" dirty="0">
            <a:solidFill>
              <a:schemeClr val="tx1"/>
            </a:solidFill>
            <a:latin typeface="NYTFranklin Medium" pitchFamily="2" charset="0"/>
          </a:endParaRPr>
        </a:p>
      </dgm:t>
    </dgm:pt>
    <dgm:pt modelId="{DCE51889-1914-4E47-9E88-797E47BD7D49}" type="parTrans" cxnId="{6707986B-1D37-4BCE-B9F3-29D3CFC39ED6}">
      <dgm:prSet/>
      <dgm:spPr/>
      <dgm:t>
        <a:bodyPr/>
        <a:lstStyle/>
        <a:p>
          <a:endParaRPr lang="en-US"/>
        </a:p>
      </dgm:t>
    </dgm:pt>
    <dgm:pt modelId="{E60C26F9-F095-4C7F-A37E-C1A885D82DD6}" type="sibTrans" cxnId="{6707986B-1D37-4BCE-B9F3-29D3CFC39ED6}">
      <dgm:prSet/>
      <dgm:spPr/>
      <dgm:t>
        <a:bodyPr/>
        <a:lstStyle/>
        <a:p>
          <a:endParaRPr lang="en-US"/>
        </a:p>
      </dgm:t>
    </dgm:pt>
    <dgm:pt modelId="{C7AAE36A-F5C7-4C0C-A55E-A48E0A27F0DB}">
      <dgm:prSet phldrT="[文本]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  <a:latin typeface="NYTFranklin Medium" pitchFamily="2" charset="0"/>
            </a:rPr>
            <a:t>SAM</a:t>
          </a:r>
          <a:endParaRPr lang="en-US" dirty="0">
            <a:solidFill>
              <a:schemeClr val="tx1"/>
            </a:solidFill>
            <a:latin typeface="NYTFranklin Medium" pitchFamily="2" charset="0"/>
          </a:endParaRPr>
        </a:p>
      </dgm:t>
    </dgm:pt>
    <dgm:pt modelId="{31C30452-BEC6-492E-AC28-F8BE7AB6FB35}" type="parTrans" cxnId="{9A3769A8-EEA9-449E-B4D6-B89AEDEB52B3}">
      <dgm:prSet/>
      <dgm:spPr/>
      <dgm:t>
        <a:bodyPr/>
        <a:lstStyle/>
        <a:p>
          <a:endParaRPr lang="en-US"/>
        </a:p>
      </dgm:t>
    </dgm:pt>
    <dgm:pt modelId="{72D45837-FCE9-4B83-B55E-8D60E5DDE158}" type="sibTrans" cxnId="{9A3769A8-EEA9-449E-B4D6-B89AEDEB52B3}">
      <dgm:prSet/>
      <dgm:spPr/>
      <dgm:t>
        <a:bodyPr/>
        <a:lstStyle/>
        <a:p>
          <a:endParaRPr lang="en-US"/>
        </a:p>
      </dgm:t>
    </dgm:pt>
    <dgm:pt modelId="{AFBA5CAC-3F40-409A-A334-A6CF180427E6}">
      <dgm:prSet phldrT="[文本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  <a:latin typeface="NYTFranklin Medium" pitchFamily="2" charset="0"/>
            </a:rPr>
            <a:t>Target</a:t>
          </a:r>
          <a:endParaRPr lang="en-US" dirty="0">
            <a:solidFill>
              <a:schemeClr val="tx1"/>
            </a:solidFill>
            <a:latin typeface="NYTFranklin Medium" pitchFamily="2" charset="0"/>
          </a:endParaRPr>
        </a:p>
      </dgm:t>
    </dgm:pt>
    <dgm:pt modelId="{0ED341A1-A2C7-4785-B9D5-1379AD11AA6A}" type="parTrans" cxnId="{E6B18175-2C03-4E7D-9886-317585A2D624}">
      <dgm:prSet/>
      <dgm:spPr/>
      <dgm:t>
        <a:bodyPr/>
        <a:lstStyle/>
        <a:p>
          <a:endParaRPr lang="en-US"/>
        </a:p>
      </dgm:t>
    </dgm:pt>
    <dgm:pt modelId="{AB558356-B599-4935-BC59-F7D95D889E19}" type="sibTrans" cxnId="{E6B18175-2C03-4E7D-9886-317585A2D624}">
      <dgm:prSet/>
      <dgm:spPr/>
      <dgm:t>
        <a:bodyPr/>
        <a:lstStyle/>
        <a:p>
          <a:endParaRPr lang="en-US"/>
        </a:p>
      </dgm:t>
    </dgm:pt>
    <dgm:pt modelId="{7EE8BBC3-DD60-4970-B567-C89A6EA119D0}" type="pres">
      <dgm:prSet presAssocID="{7A49E91B-D260-48D4-A91C-5E9134140FFC}" presName="Name0" presStyleCnt="0">
        <dgm:presLayoutVars>
          <dgm:chMax val="7"/>
          <dgm:resizeHandles val="exact"/>
        </dgm:presLayoutVars>
      </dgm:prSet>
      <dgm:spPr/>
    </dgm:pt>
    <dgm:pt modelId="{4E3BEF54-CBD2-4A83-ACA9-0A3472852BF5}" type="pres">
      <dgm:prSet presAssocID="{7A49E91B-D260-48D4-A91C-5E9134140FFC}" presName="comp1" presStyleCnt="0"/>
      <dgm:spPr/>
    </dgm:pt>
    <dgm:pt modelId="{D7B7CECD-C7E6-433C-8DAF-EF001274BD9E}" type="pres">
      <dgm:prSet presAssocID="{7A49E91B-D260-48D4-A91C-5E9134140FFC}" presName="circle1" presStyleLbl="node1" presStyleIdx="0" presStyleCnt="3"/>
      <dgm:spPr/>
    </dgm:pt>
    <dgm:pt modelId="{E74B333A-3A10-4CC9-AE0F-CCF34BEA905F}" type="pres">
      <dgm:prSet presAssocID="{7A49E91B-D260-48D4-A91C-5E9134140FFC}" presName="c1text" presStyleLbl="node1" presStyleIdx="0" presStyleCnt="3">
        <dgm:presLayoutVars>
          <dgm:bulletEnabled val="1"/>
        </dgm:presLayoutVars>
      </dgm:prSet>
      <dgm:spPr/>
    </dgm:pt>
    <dgm:pt modelId="{D8366954-35CD-4124-B0FF-E2D12C0D27BF}" type="pres">
      <dgm:prSet presAssocID="{7A49E91B-D260-48D4-A91C-5E9134140FFC}" presName="comp2" presStyleCnt="0"/>
      <dgm:spPr/>
    </dgm:pt>
    <dgm:pt modelId="{6AEB63B7-2A95-4B59-B20A-58AFDFE7085F}" type="pres">
      <dgm:prSet presAssocID="{7A49E91B-D260-48D4-A91C-5E9134140FFC}" presName="circle2" presStyleLbl="node1" presStyleIdx="1" presStyleCnt="3"/>
      <dgm:spPr/>
    </dgm:pt>
    <dgm:pt modelId="{C3B60DFD-E204-4E39-9191-82F01C09F4DD}" type="pres">
      <dgm:prSet presAssocID="{7A49E91B-D260-48D4-A91C-5E9134140FFC}" presName="c2text" presStyleLbl="node1" presStyleIdx="1" presStyleCnt="3">
        <dgm:presLayoutVars>
          <dgm:bulletEnabled val="1"/>
        </dgm:presLayoutVars>
      </dgm:prSet>
      <dgm:spPr/>
    </dgm:pt>
    <dgm:pt modelId="{C21C10B7-8E62-4281-AD8F-EC610882DA9A}" type="pres">
      <dgm:prSet presAssocID="{7A49E91B-D260-48D4-A91C-5E9134140FFC}" presName="comp3" presStyleCnt="0"/>
      <dgm:spPr/>
    </dgm:pt>
    <dgm:pt modelId="{2E062593-1C79-4C1E-A4BE-41846B648EE2}" type="pres">
      <dgm:prSet presAssocID="{7A49E91B-D260-48D4-A91C-5E9134140FFC}" presName="circle3" presStyleLbl="node1" presStyleIdx="2" presStyleCnt="3"/>
      <dgm:spPr/>
      <dgm:t>
        <a:bodyPr/>
        <a:lstStyle/>
        <a:p>
          <a:endParaRPr lang="en-US"/>
        </a:p>
      </dgm:t>
    </dgm:pt>
    <dgm:pt modelId="{8AF02403-F0C4-42CA-ABFB-72F41619B2E5}" type="pres">
      <dgm:prSet presAssocID="{7A49E91B-D260-48D4-A91C-5E9134140FFC}" presName="c3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707986B-1D37-4BCE-B9F3-29D3CFC39ED6}" srcId="{7A49E91B-D260-48D4-A91C-5E9134140FFC}" destId="{78F0E1F5-47CB-403C-B90C-B36562647B9C}" srcOrd="0" destOrd="0" parTransId="{DCE51889-1914-4E47-9E88-797E47BD7D49}" sibTransId="{E60C26F9-F095-4C7F-A37E-C1A885D82DD6}"/>
    <dgm:cxn modelId="{E6B18175-2C03-4E7D-9886-317585A2D624}" srcId="{7A49E91B-D260-48D4-A91C-5E9134140FFC}" destId="{AFBA5CAC-3F40-409A-A334-A6CF180427E6}" srcOrd="2" destOrd="0" parTransId="{0ED341A1-A2C7-4785-B9D5-1379AD11AA6A}" sibTransId="{AB558356-B599-4935-BC59-F7D95D889E19}"/>
    <dgm:cxn modelId="{D8C18021-BC0E-4477-9A72-A1BDDC5E7C95}" type="presOf" srcId="{C7AAE36A-F5C7-4C0C-A55E-A48E0A27F0DB}" destId="{6AEB63B7-2A95-4B59-B20A-58AFDFE7085F}" srcOrd="0" destOrd="0" presId="urn:microsoft.com/office/officeart/2005/8/layout/venn2"/>
    <dgm:cxn modelId="{9A3769A8-EEA9-449E-B4D6-B89AEDEB52B3}" srcId="{7A49E91B-D260-48D4-A91C-5E9134140FFC}" destId="{C7AAE36A-F5C7-4C0C-A55E-A48E0A27F0DB}" srcOrd="1" destOrd="0" parTransId="{31C30452-BEC6-492E-AC28-F8BE7AB6FB35}" sibTransId="{72D45837-FCE9-4B83-B55E-8D60E5DDE158}"/>
    <dgm:cxn modelId="{9389D02E-F0B5-4C91-BBDE-87D7DCCD2C31}" type="presOf" srcId="{7A49E91B-D260-48D4-A91C-5E9134140FFC}" destId="{7EE8BBC3-DD60-4970-B567-C89A6EA119D0}" srcOrd="0" destOrd="0" presId="urn:microsoft.com/office/officeart/2005/8/layout/venn2"/>
    <dgm:cxn modelId="{0E682EA5-7F3A-4E0E-836A-E54EB4D1C199}" type="presOf" srcId="{C7AAE36A-F5C7-4C0C-A55E-A48E0A27F0DB}" destId="{C3B60DFD-E204-4E39-9191-82F01C09F4DD}" srcOrd="1" destOrd="0" presId="urn:microsoft.com/office/officeart/2005/8/layout/venn2"/>
    <dgm:cxn modelId="{C015387F-51AF-4D6E-93C7-3AF54BF4974D}" type="presOf" srcId="{78F0E1F5-47CB-403C-B90C-B36562647B9C}" destId="{E74B333A-3A10-4CC9-AE0F-CCF34BEA905F}" srcOrd="1" destOrd="0" presId="urn:microsoft.com/office/officeart/2005/8/layout/venn2"/>
    <dgm:cxn modelId="{A9CE73DE-266D-42DF-897A-A923B76DFD39}" type="presOf" srcId="{AFBA5CAC-3F40-409A-A334-A6CF180427E6}" destId="{2E062593-1C79-4C1E-A4BE-41846B648EE2}" srcOrd="0" destOrd="0" presId="urn:microsoft.com/office/officeart/2005/8/layout/venn2"/>
    <dgm:cxn modelId="{892F6FA0-E8F4-4789-AF56-72398ACB590F}" type="presOf" srcId="{78F0E1F5-47CB-403C-B90C-B36562647B9C}" destId="{D7B7CECD-C7E6-433C-8DAF-EF001274BD9E}" srcOrd="0" destOrd="0" presId="urn:microsoft.com/office/officeart/2005/8/layout/venn2"/>
    <dgm:cxn modelId="{C339381C-CD5C-4038-9D0C-79FAB79B1905}" type="presOf" srcId="{AFBA5CAC-3F40-409A-A334-A6CF180427E6}" destId="{8AF02403-F0C4-42CA-ABFB-72F41619B2E5}" srcOrd="1" destOrd="0" presId="urn:microsoft.com/office/officeart/2005/8/layout/venn2"/>
    <dgm:cxn modelId="{3DA0B0F5-7583-4440-9649-7BB89086A175}" type="presParOf" srcId="{7EE8BBC3-DD60-4970-B567-C89A6EA119D0}" destId="{4E3BEF54-CBD2-4A83-ACA9-0A3472852BF5}" srcOrd="0" destOrd="0" presId="urn:microsoft.com/office/officeart/2005/8/layout/venn2"/>
    <dgm:cxn modelId="{50DB71BE-6500-4DF7-BE4B-FECE9CDFBB98}" type="presParOf" srcId="{4E3BEF54-CBD2-4A83-ACA9-0A3472852BF5}" destId="{D7B7CECD-C7E6-433C-8DAF-EF001274BD9E}" srcOrd="0" destOrd="0" presId="urn:microsoft.com/office/officeart/2005/8/layout/venn2"/>
    <dgm:cxn modelId="{0E9FCC92-C255-45EC-9548-B4516E191089}" type="presParOf" srcId="{4E3BEF54-CBD2-4A83-ACA9-0A3472852BF5}" destId="{E74B333A-3A10-4CC9-AE0F-CCF34BEA905F}" srcOrd="1" destOrd="0" presId="urn:microsoft.com/office/officeart/2005/8/layout/venn2"/>
    <dgm:cxn modelId="{B69252F5-6B19-4F68-B572-5C80059B4925}" type="presParOf" srcId="{7EE8BBC3-DD60-4970-B567-C89A6EA119D0}" destId="{D8366954-35CD-4124-B0FF-E2D12C0D27BF}" srcOrd="1" destOrd="0" presId="urn:microsoft.com/office/officeart/2005/8/layout/venn2"/>
    <dgm:cxn modelId="{7A119D7A-10BD-44D1-9E5A-D907B1479E2A}" type="presParOf" srcId="{D8366954-35CD-4124-B0FF-E2D12C0D27BF}" destId="{6AEB63B7-2A95-4B59-B20A-58AFDFE7085F}" srcOrd="0" destOrd="0" presId="urn:microsoft.com/office/officeart/2005/8/layout/venn2"/>
    <dgm:cxn modelId="{10C51647-860C-441F-B708-04A9D93467D0}" type="presParOf" srcId="{D8366954-35CD-4124-B0FF-E2D12C0D27BF}" destId="{C3B60DFD-E204-4E39-9191-82F01C09F4DD}" srcOrd="1" destOrd="0" presId="urn:microsoft.com/office/officeart/2005/8/layout/venn2"/>
    <dgm:cxn modelId="{0AFB0CF5-9145-4D81-9C14-C496CC294F4B}" type="presParOf" srcId="{7EE8BBC3-DD60-4970-B567-C89A6EA119D0}" destId="{C21C10B7-8E62-4281-AD8F-EC610882DA9A}" srcOrd="2" destOrd="0" presId="urn:microsoft.com/office/officeart/2005/8/layout/venn2"/>
    <dgm:cxn modelId="{275145E1-9147-4FDC-9339-235C152FC5CE}" type="presParOf" srcId="{C21C10B7-8E62-4281-AD8F-EC610882DA9A}" destId="{2E062593-1C79-4C1E-A4BE-41846B648EE2}" srcOrd="0" destOrd="0" presId="urn:microsoft.com/office/officeart/2005/8/layout/venn2"/>
    <dgm:cxn modelId="{FEE8791C-EFB8-416B-8CE0-75A2B6AC0A56}" type="presParOf" srcId="{C21C10B7-8E62-4281-AD8F-EC610882DA9A}" destId="{8AF02403-F0C4-42CA-ABFB-72F41619B2E5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B7CECD-C7E6-433C-8DAF-EF001274BD9E}">
      <dsp:nvSpPr>
        <dsp:cNvPr id="0" name=""/>
        <dsp:cNvSpPr/>
      </dsp:nvSpPr>
      <dsp:spPr>
        <a:xfrm>
          <a:off x="1354666" y="0"/>
          <a:ext cx="5418667" cy="5418667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NYTFranklin Medium" pitchFamily="2" charset="0"/>
            </a:rPr>
            <a:t>TAM</a:t>
          </a:r>
          <a:endParaRPr lang="en-US" sz="2600" kern="1200" dirty="0">
            <a:solidFill>
              <a:schemeClr val="tx1"/>
            </a:solidFill>
            <a:latin typeface="NYTFranklin Medium" pitchFamily="2" charset="0"/>
          </a:endParaRPr>
        </a:p>
      </dsp:txBody>
      <dsp:txXfrm>
        <a:off x="3117087" y="270933"/>
        <a:ext cx="1893824" cy="812800"/>
      </dsp:txXfrm>
    </dsp:sp>
    <dsp:sp modelId="{6AEB63B7-2A95-4B59-B20A-58AFDFE7085F}">
      <dsp:nvSpPr>
        <dsp:cNvPr id="0" name=""/>
        <dsp:cNvSpPr/>
      </dsp:nvSpPr>
      <dsp:spPr>
        <a:xfrm>
          <a:off x="2031999" y="1354666"/>
          <a:ext cx="4064000" cy="4064000"/>
        </a:xfrm>
        <a:prstGeom prst="ellipse">
          <a:avLst/>
        </a:prstGeom>
        <a:solidFill>
          <a:schemeClr val="accent4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NYTFranklin Medium" pitchFamily="2" charset="0"/>
            </a:rPr>
            <a:t>SAM</a:t>
          </a:r>
          <a:endParaRPr lang="en-US" sz="2600" kern="1200" dirty="0">
            <a:solidFill>
              <a:schemeClr val="tx1"/>
            </a:solidFill>
            <a:latin typeface="NYTFranklin Medium" pitchFamily="2" charset="0"/>
          </a:endParaRPr>
        </a:p>
      </dsp:txBody>
      <dsp:txXfrm>
        <a:off x="3117087" y="1608666"/>
        <a:ext cx="1893824" cy="762000"/>
      </dsp:txXfrm>
    </dsp:sp>
    <dsp:sp modelId="{2E062593-1C79-4C1E-A4BE-41846B648EE2}">
      <dsp:nvSpPr>
        <dsp:cNvPr id="0" name=""/>
        <dsp:cNvSpPr/>
      </dsp:nvSpPr>
      <dsp:spPr>
        <a:xfrm>
          <a:off x="2709333" y="2709333"/>
          <a:ext cx="2709333" cy="2709333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NYTFranklin Medium" pitchFamily="2" charset="0"/>
            </a:rPr>
            <a:t>Target</a:t>
          </a:r>
          <a:endParaRPr lang="en-US" sz="2600" kern="1200" dirty="0">
            <a:solidFill>
              <a:schemeClr val="tx1"/>
            </a:solidFill>
            <a:latin typeface="NYTFranklin Medium" pitchFamily="2" charset="0"/>
          </a:endParaRPr>
        </a:p>
      </dsp:txBody>
      <dsp:txXfrm>
        <a:off x="3106105" y="3386666"/>
        <a:ext cx="1915788" cy="1354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6AF51-0729-4F1F-97B6-D8B1221DC4C6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E03B8-D251-4DA0-9767-3ADC173AA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4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change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8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to the final version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512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the quote 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5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57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did we code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40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39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r>
              <a:rPr lang="en-US" baseline="0" dirty="0" smtClean="0"/>
              <a:t> strategy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E03B8-D251-4DA0-9767-3ADC173AA91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78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1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45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61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6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0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87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17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966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54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718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62990-3C16-43FF-B7C3-31B42C738BFD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E1B81-E8ED-4CA8-B687-AC2910C6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28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35.jpe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12" Type="http://schemas.openxmlformats.org/officeDocument/2006/relationships/image" Target="../media/image3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3.png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1.png"/><Relationship Id="rId9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nyt-qa" TargetMode="External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57756d841500002a006c919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4" r="-1"/>
          <a:stretch/>
        </p:blipFill>
        <p:spPr bwMode="auto">
          <a:xfrm>
            <a:off x="-8877" y="-1"/>
            <a:ext cx="12200878" cy="699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等腰三角形 3"/>
          <p:cNvSpPr/>
          <p:nvPr/>
        </p:nvSpPr>
        <p:spPr>
          <a:xfrm>
            <a:off x="0" y="714375"/>
            <a:ext cx="14310803" cy="6284187"/>
          </a:xfrm>
          <a:prstGeom prst="triangle">
            <a:avLst>
              <a:gd name="adj" fmla="val 0"/>
            </a:avLst>
          </a:prstGeom>
          <a:solidFill>
            <a:schemeClr val="tx1">
              <a:alpha val="5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1819090" y="3757969"/>
            <a:ext cx="711989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Community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    Delia Casa, 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    Frances Coronel, 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    </a:t>
            </a:r>
            <a:r>
              <a:rPr lang="en-US" sz="2800" b="1" dirty="0" err="1" smtClean="0">
                <a:solidFill>
                  <a:schemeClr val="bg1"/>
                </a:solidFill>
                <a:latin typeface="NYTFranklin Bold" panose="02000000000000000000" pitchFamily="2" charset="0"/>
              </a:rPr>
              <a:t>Chumeng</a:t>
            </a:r>
            <a:r>
              <a:rPr lang="en-US" sz="28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 Xu</a:t>
            </a:r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2" y="3950191"/>
            <a:ext cx="1080487" cy="1440191"/>
          </a:xfrm>
        </p:spPr>
      </p:pic>
    </p:spTree>
    <p:extLst>
      <p:ext uri="{BB962C8B-B14F-4D97-AF65-F5344CB8AC3E}">
        <p14:creationId xmlns:p14="http://schemas.microsoft.com/office/powerpoint/2010/main" val="56643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1307" y="-29000"/>
            <a:ext cx="4360181" cy="6887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089" y="2119649"/>
            <a:ext cx="1541087" cy="151980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550254" y="3719679"/>
            <a:ext cx="13809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IBM Watson</a:t>
            </a:r>
          </a:p>
          <a:p>
            <a:r>
              <a:rPr lang="en-US" sz="1600" b="1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Alchemy API</a:t>
            </a:r>
            <a:endParaRPr lang="en-US" sz="1600" b="1" dirty="0">
              <a:solidFill>
                <a:schemeClr val="bg1"/>
              </a:solidFill>
              <a:latin typeface="NYTFranklin Bold" panose="02000000000000000000" pitchFamily="2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154" y="5588134"/>
            <a:ext cx="673516" cy="673516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661965" y="739437"/>
            <a:ext cx="747894" cy="653777"/>
            <a:chOff x="5298151" y="2737821"/>
            <a:chExt cx="1621762" cy="1318903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6489" y="3323300"/>
              <a:ext cx="733424" cy="733424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8151" y="2737821"/>
              <a:ext cx="1255050" cy="1113807"/>
            </a:xfrm>
            <a:prstGeom prst="rect">
              <a:avLst/>
            </a:prstGeom>
          </p:spPr>
        </p:pic>
      </p:grpSp>
      <p:sp>
        <p:nvSpPr>
          <p:cNvPr id="20" name="文本框 19"/>
          <p:cNvSpPr txBox="1"/>
          <p:nvPr/>
        </p:nvSpPr>
        <p:spPr>
          <a:xfrm>
            <a:off x="8948518" y="330550"/>
            <a:ext cx="2525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Writer customized tag</a:t>
            </a:r>
            <a:endParaRPr lang="en-US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9071632" y="5047729"/>
            <a:ext cx="257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Readers customized tag</a:t>
            </a:r>
            <a:endParaRPr lang="en-US" b="1" dirty="0"/>
          </a:p>
        </p:txBody>
      </p:sp>
      <p:sp>
        <p:nvSpPr>
          <p:cNvPr id="28" name="文本框 27"/>
          <p:cNvSpPr txBox="1"/>
          <p:nvPr/>
        </p:nvSpPr>
        <p:spPr>
          <a:xfrm>
            <a:off x="9340520" y="2381620"/>
            <a:ext cx="154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NYTFranklin Medium" pitchFamily="2" charset="0"/>
              </a:rPr>
              <a:t>Children of Immigrants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260844" y="3144095"/>
            <a:ext cx="1762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NYTFranklin Medium" pitchFamily="2" charset="0"/>
              </a:rPr>
              <a:t>First-generation Latino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40520" y="3935122"/>
            <a:ext cx="176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NYTFranklin Medium" pitchFamily="2" charset="0"/>
              </a:rPr>
              <a:t>Teachers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394285" y="5514004"/>
            <a:ext cx="19672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NYTFranklin Medium" pitchFamily="2" charset="0"/>
              </a:rPr>
              <a:t>Spanish-speaking </a:t>
            </a:r>
          </a:p>
          <a:p>
            <a:pPr algn="ctr"/>
            <a:r>
              <a:rPr lang="en-US" dirty="0" smtClean="0">
                <a:latin typeface="NYTFranklin Medium" pitchFamily="2" charset="0"/>
              </a:rPr>
              <a:t>Parents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537803" y="741672"/>
            <a:ext cx="1208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NYTFranklin Medium" pitchFamily="2" charset="0"/>
              </a:rPr>
              <a:t>Language </a:t>
            </a:r>
            <a:endParaRPr lang="en-US" dirty="0" smtClean="0">
              <a:latin typeface="NYTFranklin Medium" pitchFamily="2" charset="0"/>
            </a:endParaRPr>
          </a:p>
          <a:p>
            <a:pPr algn="ctr"/>
            <a:r>
              <a:rPr lang="en-US" dirty="0" smtClean="0">
                <a:latin typeface="NYTFranklin Medium" pitchFamily="2" charset="0"/>
              </a:rPr>
              <a:t>Experts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043734" y="2004213"/>
            <a:ext cx="257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Auto-generated tag</a:t>
            </a:r>
            <a:endParaRPr lang="en-US" sz="20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6"/>
          <a:srcRect l="1718"/>
          <a:stretch/>
        </p:blipFill>
        <p:spPr>
          <a:xfrm>
            <a:off x="0" y="-67554"/>
            <a:ext cx="4159592" cy="692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4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G_145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791" y="1314604"/>
            <a:ext cx="3370216" cy="337021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5554862" y="1972659"/>
            <a:ext cx="56791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YTFranklin Medium" pitchFamily="2" charset="0"/>
              </a:rPr>
              <a:t>"I don't </a:t>
            </a:r>
            <a:r>
              <a:rPr lang="en-US" sz="2800" dirty="0" smtClean="0">
                <a:latin typeface="NYTFranklin Medium" pitchFamily="2" charset="0"/>
              </a:rPr>
              <a:t>[think </a:t>
            </a:r>
            <a:r>
              <a:rPr lang="en-US" sz="2800" dirty="0">
                <a:latin typeface="NYTFranklin Medium" pitchFamily="2" charset="0"/>
              </a:rPr>
              <a:t>it would be difficult to incorporate] at </a:t>
            </a:r>
            <a:r>
              <a:rPr lang="en-US" sz="2800" dirty="0" smtClean="0">
                <a:latin typeface="NYTFranklin Medium" pitchFamily="2" charset="0"/>
              </a:rPr>
              <a:t>all… </a:t>
            </a:r>
            <a:r>
              <a:rPr lang="en-US" sz="2800" dirty="0">
                <a:latin typeface="NYTFranklin Medium" pitchFamily="2" charset="0"/>
              </a:rPr>
              <a:t>It's a great </a:t>
            </a:r>
            <a:r>
              <a:rPr lang="en-US" sz="2800" dirty="0" smtClean="0">
                <a:latin typeface="NYTFranklin Medium" pitchFamily="2" charset="0"/>
              </a:rPr>
              <a:t>opportunity, </a:t>
            </a:r>
            <a:r>
              <a:rPr lang="en-US" sz="2800" dirty="0">
                <a:latin typeface="NYTFranklin Medium" pitchFamily="2" charset="0"/>
              </a:rPr>
              <a:t>even if it takes more </a:t>
            </a:r>
            <a:r>
              <a:rPr lang="en-US" sz="2800" dirty="0" smtClean="0">
                <a:latin typeface="NYTFranklin Medium" pitchFamily="2" charset="0"/>
              </a:rPr>
              <a:t>time."       </a:t>
            </a:r>
            <a:endParaRPr lang="en-US" sz="2800" dirty="0">
              <a:latin typeface="NYTFranklin Medium" pitchFamily="2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69411" y="4284710"/>
            <a:ext cx="50571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 — </a:t>
            </a:r>
            <a:r>
              <a:rPr lang="en-US" sz="2000" dirty="0" smtClean="0"/>
              <a:t>Rebecca </a:t>
            </a:r>
            <a:r>
              <a:rPr lang="en-US" sz="2000" dirty="0"/>
              <a:t>Ruiz, the New York Times Reporter</a:t>
            </a:r>
          </a:p>
        </p:txBody>
      </p:sp>
    </p:spTree>
    <p:extLst>
      <p:ext uri="{BB962C8B-B14F-4D97-AF65-F5344CB8AC3E}">
        <p14:creationId xmlns:p14="http://schemas.microsoft.com/office/powerpoint/2010/main" val="102116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0"/>
            <a:ext cx="5943599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7520838" y="2262396"/>
            <a:ext cx="35408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NYTFranklin Bold" panose="02000000000000000000" pitchFamily="2" charset="0"/>
              </a:rPr>
              <a:t>T</a:t>
            </a:r>
            <a:r>
              <a:rPr lang="en-US" sz="3200" dirty="0" smtClean="0">
                <a:latin typeface="NYTFranklin Bold" panose="02000000000000000000" pitchFamily="2" charset="0"/>
              </a:rPr>
              <a:t>he </a:t>
            </a:r>
            <a:r>
              <a:rPr lang="en-US" sz="3200" dirty="0">
                <a:latin typeface="NYTFranklin Bold" panose="02000000000000000000" pitchFamily="2" charset="0"/>
              </a:rPr>
              <a:t>most informative user-generated content </a:t>
            </a:r>
          </a:p>
        </p:txBody>
      </p:sp>
      <p:sp>
        <p:nvSpPr>
          <p:cNvPr id="6" name="矩形 5"/>
          <p:cNvSpPr/>
          <p:nvPr/>
        </p:nvSpPr>
        <p:spPr>
          <a:xfrm>
            <a:off x="1920455" y="2262396"/>
            <a:ext cx="24459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latin typeface="NYTFranklin Bold" panose="02000000000000000000" pitchFamily="2" charset="0"/>
              </a:rPr>
              <a:t>The </a:t>
            </a:r>
            <a:r>
              <a:rPr lang="en-US" sz="3200" dirty="0">
                <a:latin typeface="NYTFranklin Bold" panose="02000000000000000000" pitchFamily="2" charset="0"/>
              </a:rPr>
              <a:t>highest-quality journalism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053" y="2406853"/>
            <a:ext cx="2251094" cy="212988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972958" y="307258"/>
            <a:ext cx="27430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NYTFranklin Bold" panose="02000000000000000000" pitchFamily="2" charset="0"/>
              </a:rPr>
              <a:t>Key  Wedge </a:t>
            </a:r>
            <a:endParaRPr lang="en-US" sz="3600" dirty="0">
              <a:latin typeface="NYTFranklin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34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4822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321868" y="481263"/>
            <a:ext cx="89437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NYTFranklin Bold" panose="02000000000000000000" pitchFamily="2" charset="0"/>
              </a:rPr>
              <a:t>Key Wedge</a:t>
            </a:r>
            <a:r>
              <a:rPr lang="en-US" sz="3200" dirty="0">
                <a:latin typeface="NYTFranklin Medium" pitchFamily="2" charset="0"/>
              </a:rPr>
              <a:t/>
            </a:r>
            <a:br>
              <a:rPr lang="en-US" sz="3200" dirty="0">
                <a:latin typeface="NYTFranklin Medium" pitchFamily="2" charset="0"/>
              </a:rPr>
            </a:br>
            <a:r>
              <a:rPr lang="en-US" sz="3200" dirty="0" smtClean="0">
                <a:solidFill>
                  <a:srgbClr val="595959"/>
                </a:solidFill>
                <a:latin typeface="NYTFranklin Medium" pitchFamily="2" charset="0"/>
              </a:rPr>
              <a:t>Subtly </a:t>
            </a:r>
            <a:r>
              <a:rPr lang="en-US" sz="3200" dirty="0">
                <a:solidFill>
                  <a:srgbClr val="595959"/>
                </a:solidFill>
                <a:latin typeface="NYTFranklin Medium" pitchFamily="2" charset="0"/>
              </a:rPr>
              <a:t>collect information about users for better question, article, ad, and social media </a:t>
            </a:r>
            <a:r>
              <a:rPr lang="en-US" sz="3200" dirty="0" smtClean="0">
                <a:solidFill>
                  <a:srgbClr val="595959"/>
                </a:solidFill>
                <a:latin typeface="NYTFranklin Medium" pitchFamily="2" charset="0"/>
              </a:rPr>
              <a:t>targeting.</a:t>
            </a:r>
            <a:endParaRPr lang="en-US" sz="3200" dirty="0">
              <a:effectLst/>
              <a:latin typeface="NYTFranklin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06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09" y="4933139"/>
            <a:ext cx="1171576" cy="1171576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96017" y="840300"/>
            <a:ext cx="1378874" cy="1138854"/>
            <a:chOff x="5298151" y="2737821"/>
            <a:chExt cx="1621762" cy="1318903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6489" y="3323300"/>
              <a:ext cx="733424" cy="733424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8151" y="2737821"/>
              <a:ext cx="1255050" cy="1113807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2512842" y="976521"/>
            <a:ext cx="118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NYTFranklin Medium" pitchFamily="2" charset="0"/>
              </a:rPr>
              <a:t>Editor</a:t>
            </a:r>
            <a:endParaRPr lang="en-US" b="1" dirty="0">
              <a:latin typeface="NYTFranklin Medium" pitchFamily="2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41919" y="5689443"/>
            <a:ext cx="1181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NYTFranklin Medium" pitchFamily="2" charset="0"/>
              </a:rPr>
              <a:t>Reader</a:t>
            </a:r>
            <a:endParaRPr lang="en-US" sz="2000" b="1" dirty="0">
              <a:latin typeface="NYTFranklin Medium" pitchFamily="2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6" t="32287" r="57102" b="45707"/>
          <a:stretch/>
        </p:blipFill>
        <p:spPr>
          <a:xfrm rot="5400000">
            <a:off x="3538438" y="1108896"/>
            <a:ext cx="183492" cy="810356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839" y="711640"/>
            <a:ext cx="1421375" cy="142137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397964" y="944418"/>
            <a:ext cx="1380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The NYT Content Management System</a:t>
            </a:r>
            <a:endParaRPr lang="en-US" sz="1600" b="1" dirty="0">
              <a:latin typeface="NYTFranklin Medium" pitchFamily="2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678" y="829537"/>
            <a:ext cx="1165713" cy="114961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6" t="32287" r="57102" b="45707"/>
          <a:stretch/>
        </p:blipFill>
        <p:spPr>
          <a:xfrm rot="5400000">
            <a:off x="7003594" y="1077849"/>
            <a:ext cx="183492" cy="810356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8777391" y="1161187"/>
            <a:ext cx="13809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IBM Watson</a:t>
            </a:r>
          </a:p>
          <a:p>
            <a:r>
              <a:rPr lang="en-US" sz="1600" b="1" dirty="0" smtClean="0">
                <a:latin typeface="NYTFranklin Medium" pitchFamily="2" charset="0"/>
              </a:rPr>
              <a:t>Alchemy API</a:t>
            </a:r>
            <a:endParaRPr lang="en-US" sz="1600" b="1" dirty="0">
              <a:latin typeface="NYTFranklin Medium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69824" y="4685684"/>
            <a:ext cx="2105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Prompt user to comment with targeting questions</a:t>
            </a:r>
            <a:endParaRPr lang="en-US" sz="1600" b="1" dirty="0">
              <a:latin typeface="NYTFranklin Medium" pitchFamily="2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3368905" y="3875673"/>
            <a:ext cx="6961710" cy="1845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8148438" y="2151460"/>
            <a:ext cx="225540" cy="2534224"/>
            <a:chOff x="9714879" y="2467349"/>
            <a:chExt cx="225540" cy="2534224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686" t="37579" r="57102" b="45707"/>
            <a:stretch/>
          </p:blipFill>
          <p:spPr>
            <a:xfrm rot="10800000">
              <a:off x="9730569" y="2467349"/>
              <a:ext cx="189621" cy="2307252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436" t="32288" r="56803" b="61279"/>
            <a:stretch/>
          </p:blipFill>
          <p:spPr>
            <a:xfrm rot="10800000">
              <a:off x="9714879" y="4741954"/>
              <a:ext cx="225540" cy="259619"/>
            </a:xfrm>
            <a:prstGeom prst="rect">
              <a:avLst/>
            </a:prstGeom>
          </p:spPr>
        </p:pic>
      </p:grp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9"/>
          <a:srcRect l="58818" t="16443" r="4664" b="62272"/>
          <a:stretch/>
        </p:blipFill>
        <p:spPr>
          <a:xfrm>
            <a:off x="6932862" y="5185052"/>
            <a:ext cx="2656693" cy="830684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901539" y="4853723"/>
            <a:ext cx="3015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The NYT commenting platform</a:t>
            </a:r>
            <a:endParaRPr lang="en-US" sz="1600" b="1" dirty="0">
              <a:latin typeface="NYTFranklin Medium" pitchFamily="2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 rot="5400000">
            <a:off x="4866645" y="3799268"/>
            <a:ext cx="193609" cy="3586772"/>
            <a:chOff x="9716909" y="2644744"/>
            <a:chExt cx="225540" cy="2341541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686" t="37579" r="57102" b="45707"/>
            <a:stretch/>
          </p:blipFill>
          <p:spPr>
            <a:xfrm rot="10800000">
              <a:off x="9730570" y="2644744"/>
              <a:ext cx="190815" cy="2129857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436" t="32288" r="56803" b="61279"/>
            <a:stretch/>
          </p:blipFill>
          <p:spPr>
            <a:xfrm rot="10800000">
              <a:off x="9716909" y="4726666"/>
              <a:ext cx="225540" cy="259619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6513481" y="2528417"/>
            <a:ext cx="1840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Extract key concepts/entities from article</a:t>
            </a:r>
            <a:endParaRPr lang="en-US" sz="1600" b="1" dirty="0">
              <a:latin typeface="NYTFranklin Medium" pitchFamily="2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853" y="2380704"/>
            <a:ext cx="1887482" cy="1157656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4378420" y="2584693"/>
            <a:ext cx="1380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User Attribute</a:t>
            </a:r>
          </a:p>
          <a:p>
            <a:r>
              <a:rPr lang="en-US" sz="1600" b="1" dirty="0" smtClean="0">
                <a:latin typeface="NYTFranklin Medium" pitchFamily="2" charset="0"/>
              </a:rPr>
              <a:t>Database</a:t>
            </a:r>
            <a:endParaRPr lang="en-US" sz="1600" b="1" dirty="0">
              <a:latin typeface="NYTFranklin Medium" pitchFamily="2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84" t="30498" r="18597" b="44670"/>
          <a:stretch/>
        </p:blipFill>
        <p:spPr>
          <a:xfrm rot="3705374" flipH="1">
            <a:off x="1594699" y="3491969"/>
            <a:ext cx="1293753" cy="118286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2224329" y="3987478"/>
            <a:ext cx="2105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NYTFranklin Medium" pitchFamily="2" charset="0"/>
              </a:rPr>
              <a:t>Self Identify attributes by selecting question to answer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975" y="4808302"/>
            <a:ext cx="701836" cy="664045"/>
          </a:xfrm>
          <a:prstGeom prst="rect">
            <a:avLst/>
          </a:prstGeom>
        </p:spPr>
      </p:pic>
      <p:cxnSp>
        <p:nvCxnSpPr>
          <p:cNvPr id="39" name="直接连接符 38"/>
          <p:cNvCxnSpPr/>
          <p:nvPr/>
        </p:nvCxnSpPr>
        <p:spPr>
          <a:xfrm>
            <a:off x="7556364" y="581402"/>
            <a:ext cx="0" cy="181923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H="1">
            <a:off x="7500518" y="581078"/>
            <a:ext cx="2824418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10330615" y="575291"/>
            <a:ext cx="0" cy="5529424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 flipV="1">
            <a:off x="1259076" y="6187644"/>
            <a:ext cx="9065860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1259076" y="2380704"/>
            <a:ext cx="0" cy="380694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flipV="1">
            <a:off x="1259076" y="2356111"/>
            <a:ext cx="6241442" cy="24593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687" y="338849"/>
            <a:ext cx="743252" cy="745582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882" y="5742476"/>
            <a:ext cx="870721" cy="87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70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3505991551"/>
              </p:ext>
            </p:extLst>
          </p:nvPr>
        </p:nvGraphicFramePr>
        <p:xfrm>
          <a:off x="190138" y="73272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9" name="直接连接符 8"/>
          <p:cNvCxnSpPr/>
          <p:nvPr/>
        </p:nvCxnSpPr>
        <p:spPr>
          <a:xfrm flipV="1">
            <a:off x="5682343" y="1436914"/>
            <a:ext cx="1815737" cy="723845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5105400" y="4284617"/>
            <a:ext cx="2536371" cy="846972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5564777" y="2736914"/>
            <a:ext cx="1933303" cy="70515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641771" y="509451"/>
            <a:ext cx="3853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78.5 million non-subscribing visitors to nytimes.com each month</a:t>
            </a:r>
          </a:p>
          <a:p>
            <a:endParaRPr lang="en-US" sz="2400" dirty="0">
              <a:solidFill>
                <a:schemeClr val="bg1"/>
              </a:solidFill>
              <a:latin typeface="NYTFranklin Bold" panose="02000000000000000000" pitchFamily="2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668623" y="2136750"/>
            <a:ext cx="45233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15.7 million users who get questions related to them in Q&amp;A</a:t>
            </a:r>
            <a:endParaRPr lang="en-US" sz="2400" dirty="0">
              <a:solidFill>
                <a:schemeClr val="bg1"/>
              </a:solidFill>
              <a:effectLst/>
              <a:latin typeface="NYTFranklin Bold" panose="02000000000000000000" pitchFamily="2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953714" y="3677051"/>
            <a:ext cx="3541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YTFranklin Bold" panose="02000000000000000000" pitchFamily="2" charset="0"/>
              </a:rPr>
              <a:t>30,000 new digital </a:t>
            </a:r>
            <a:r>
              <a:rPr lang="en-US" sz="2400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subscribers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NYTFranklin Bold" panose="02000000000000000000" pitchFamily="2" charset="0"/>
              </a:rPr>
              <a:t>=</a:t>
            </a:r>
            <a:endParaRPr lang="en-US" sz="2400" dirty="0" smtClean="0">
              <a:solidFill>
                <a:schemeClr val="bg1"/>
              </a:solidFill>
              <a:latin typeface="NYTFranklin Bold" panose="02000000000000000000" pitchFamily="2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NYTFranklin Bold" panose="02000000000000000000" pitchFamily="2" charset="0"/>
              </a:rPr>
              <a:t>$</a:t>
            </a:r>
            <a:r>
              <a:rPr lang="en-US" sz="3200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2,700,000/year</a:t>
            </a:r>
            <a:r>
              <a:rPr lang="en-US" sz="2400" dirty="0" smtClean="0">
                <a:solidFill>
                  <a:schemeClr val="bg1"/>
                </a:solidFill>
                <a:latin typeface="NYTFranklin Bold" panose="02000000000000000000" pitchFamily="2" charset="0"/>
              </a:rPr>
              <a:t> in revenue</a:t>
            </a:r>
            <a:endParaRPr lang="en-US" sz="2400" dirty="0">
              <a:solidFill>
                <a:schemeClr val="bg1"/>
              </a:solidFill>
              <a:effectLst/>
              <a:latin typeface="NYTFranklin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21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53390" y="1263873"/>
            <a:ext cx="887128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>Pop-ups on web and </a:t>
            </a:r>
            <a:r>
              <a:rPr lang="en-US" sz="2400" dirty="0" smtClean="0">
                <a:solidFill>
                  <a:srgbClr val="000000"/>
                </a:solidFill>
                <a:latin typeface="NYTFranklin Medium" pitchFamily="2" charset="0"/>
              </a:rPr>
              <a:t>mobile.</a:t>
            </a:r>
            <a:endParaRPr lang="en-US" sz="2400" dirty="0">
              <a:solidFill>
                <a:srgbClr val="000000"/>
              </a:solidFill>
              <a:latin typeface="NYTFranklin Medium" pitchFamily="2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>Coordinate social media posts for launch </a:t>
            </a:r>
            <a:r>
              <a:rPr lang="en-US" sz="2400" dirty="0" smtClean="0">
                <a:solidFill>
                  <a:srgbClr val="000000"/>
                </a:solidFill>
                <a:latin typeface="NYTFranklin Medium" pitchFamily="2" charset="0"/>
              </a:rPr>
              <a:t>date.</a:t>
            </a:r>
            <a:endParaRPr lang="en-US" sz="2400" dirty="0">
              <a:solidFill>
                <a:srgbClr val="000000"/>
              </a:solidFill>
              <a:latin typeface="NYTFranklin Medium" pitchFamily="2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>Create press release on website that explains the new feature, with an infographic on how it works / why it was </a:t>
            </a:r>
            <a:r>
              <a:rPr lang="en-US" sz="2400" dirty="0" smtClean="0">
                <a:solidFill>
                  <a:srgbClr val="000000"/>
                </a:solidFill>
                <a:latin typeface="NYTFranklin Medium" pitchFamily="2" charset="0"/>
              </a:rPr>
              <a:t>made.</a:t>
            </a:r>
            <a:endParaRPr lang="en-US" sz="2400" dirty="0">
              <a:solidFill>
                <a:srgbClr val="000000"/>
              </a:solidFill>
              <a:latin typeface="NYTFranklin Medium" pitchFamily="2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>Email </a:t>
            </a:r>
            <a:r>
              <a:rPr lang="en-US" sz="2400" dirty="0" smtClean="0">
                <a:solidFill>
                  <a:srgbClr val="000000"/>
                </a:solidFill>
                <a:latin typeface="NYTFranklin Medium" pitchFamily="2" charset="0"/>
              </a:rPr>
              <a:t>notifications.</a:t>
            </a: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</a:br>
            <a: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NYTFranklin Medium" pitchFamily="2" charset="0"/>
              </a:rPr>
            </a:br>
            <a:endParaRPr lang="en-US" sz="2400" b="0" i="0" u="none" strike="noStrike" dirty="0">
              <a:solidFill>
                <a:srgbClr val="000000"/>
              </a:solidFill>
              <a:effectLst/>
              <a:latin typeface="NYTFranklin Medium" pitchFamily="2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18021" y="421482"/>
            <a:ext cx="535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NYTFranklin Bold" panose="02000000000000000000" pitchFamily="2" charset="0"/>
              </a:rPr>
              <a:t>Go-to Market Strategy</a:t>
            </a:r>
            <a:endParaRPr lang="en-US" sz="3200" dirty="0">
              <a:latin typeface="NYTFranklin Bold" panose="02000000000000000000" pitchFamily="2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460" y="3173412"/>
            <a:ext cx="6022624" cy="344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1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rgbClr val="FF191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52" y="2140109"/>
            <a:ext cx="3911344" cy="2651758"/>
          </a:xfrm>
        </p:spPr>
      </p:pic>
      <p:sp>
        <p:nvSpPr>
          <p:cNvPr id="5" name="文本框 4"/>
          <p:cNvSpPr txBox="1"/>
          <p:nvPr/>
        </p:nvSpPr>
        <p:spPr>
          <a:xfrm>
            <a:off x="974273" y="1465440"/>
            <a:ext cx="6261679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NYTFranklin Bold" panose="02000000000000000000" pitchFamily="2" charset="0"/>
              </a:rPr>
              <a:t>Key Learnings from Our Journey </a:t>
            </a:r>
          </a:p>
          <a:p>
            <a:endParaRPr lang="en-US" sz="1200" dirty="0" smtClean="0">
              <a:latin typeface="NYTFranklin Medium" pitchFamily="2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NYTFranklin Medium" pitchFamily="2" charset="0"/>
              </a:rPr>
              <a:t>User research is </a:t>
            </a:r>
            <a:r>
              <a:rPr lang="en-US" sz="2800" dirty="0" smtClean="0">
                <a:latin typeface="NYTFranklin Medium" pitchFamily="2" charset="0"/>
              </a:rPr>
              <a:t>key.</a:t>
            </a:r>
            <a:endParaRPr lang="en-US" sz="2800" dirty="0">
              <a:latin typeface="NYTFranklin Medium" pitchFamily="2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NYTFranklin Medium" pitchFamily="2" charset="0"/>
              </a:rPr>
              <a:t>NYT </a:t>
            </a:r>
            <a:r>
              <a:rPr lang="en-US" sz="2800" dirty="0">
                <a:latin typeface="NYTFranklin Medium" pitchFamily="2" charset="0"/>
              </a:rPr>
              <a:t>readers want to learn </a:t>
            </a:r>
            <a:r>
              <a:rPr lang="en-US" sz="2800" dirty="0" smtClean="0">
                <a:latin typeface="NYTFranklin Medium" pitchFamily="2" charset="0"/>
              </a:rPr>
              <a:t>from and inform each other.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NYTFranklin Medium" pitchFamily="2" charset="0"/>
              </a:rPr>
              <a:t>Engagement is crucial to the future of news platforms</a:t>
            </a:r>
            <a:r>
              <a:rPr lang="en-US" sz="2800" dirty="0" smtClean="0">
                <a:latin typeface="NYTFranklin Medium" pitchFamily="2" charset="0"/>
              </a:rPr>
              <a:t>.</a:t>
            </a:r>
            <a:endParaRPr lang="en-US" sz="2800" dirty="0">
              <a:latin typeface="NYTFranklin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58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31" b="5475"/>
          <a:stretch/>
        </p:blipFill>
        <p:spPr>
          <a:xfrm>
            <a:off x="0" y="-8627"/>
            <a:ext cx="12192000" cy="688387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239363" y="2441274"/>
            <a:ext cx="7713273" cy="36009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latin typeface="NYTFranklin Bold" panose="02000000000000000000" pitchFamily="2" charset="0"/>
              </a:rPr>
              <a:t>What’s next?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NYTFranklin Medium" pitchFamily="2" charset="0"/>
              </a:rPr>
              <a:t>Provide all of our code and assets to the New York Times community team.</a:t>
            </a:r>
            <a:endParaRPr lang="en-US" sz="2400" dirty="0" smtClean="0">
              <a:latin typeface="NYTFranklin Medium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NYTFranklin Medium" pitchFamily="2" charset="0"/>
              </a:rPr>
              <a:t>Provide relevant documentation (code annotation, </a:t>
            </a:r>
            <a:r>
              <a:rPr lang="en-US" sz="2400" dirty="0" smtClean="0">
                <a:latin typeface="NYTFranklin Medium" pitchFamily="2" charset="0"/>
              </a:rPr>
              <a:t>design, </a:t>
            </a:r>
            <a:r>
              <a:rPr lang="en-US" sz="2400" dirty="0" smtClean="0">
                <a:latin typeface="NYTFranklin Medium" pitchFamily="2" charset="0"/>
              </a:rPr>
              <a:t>user research log, possible extensions, etc.).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NYTFranklin Medium" pitchFamily="2" charset="0"/>
              </a:rPr>
              <a:t>Hand off IP.</a:t>
            </a:r>
            <a:endParaRPr lang="en-US" sz="2400" dirty="0" smtClean="0">
              <a:latin typeface="NYTFranklin Medium" pitchFamily="2" charset="0"/>
            </a:endParaRPr>
          </a:p>
          <a:p>
            <a:pPr lvl="1" algn="ctr"/>
            <a:r>
              <a:rPr lang="en-US" sz="2000" b="1" dirty="0">
                <a:latin typeface="NYTFranklin Medium" pitchFamily="2" charset="0"/>
              </a:rPr>
              <a:t>Check out Q&amp;A </a:t>
            </a:r>
            <a:r>
              <a:rPr lang="en-US" sz="2000" b="1" dirty="0" smtClean="0">
                <a:latin typeface="NYTFranklin Medium" pitchFamily="2" charset="0"/>
              </a:rPr>
              <a:t>at:</a:t>
            </a:r>
            <a:endParaRPr lang="en-US" sz="2000" b="1" dirty="0">
              <a:latin typeface="NYTFranklin Medium" pitchFamily="2" charset="0"/>
            </a:endParaRPr>
          </a:p>
          <a:p>
            <a:pPr lvl="1" algn="ctr"/>
            <a:r>
              <a:rPr lang="en-US" sz="2000" dirty="0">
                <a:latin typeface="NYTFranklin Medium" pitchFamily="2" charset="0"/>
                <a:hlinkClick r:id="rId3"/>
              </a:rPr>
              <a:t>http://</a:t>
            </a:r>
            <a:r>
              <a:rPr lang="en-US" sz="2000" dirty="0" smtClean="0">
                <a:latin typeface="NYTFranklin Medium" pitchFamily="2" charset="0"/>
                <a:hlinkClick r:id="rId3"/>
              </a:rPr>
              <a:t>bit.ly/nyt-qa</a:t>
            </a:r>
            <a:r>
              <a:rPr lang="en-US" sz="2000" dirty="0" smtClean="0">
                <a:latin typeface="NYTFranklin Medium" pitchFamily="2" charset="0"/>
              </a:rPr>
              <a:t> </a:t>
            </a:r>
            <a:endParaRPr lang="en-US" sz="2000" dirty="0" smtClean="0">
              <a:latin typeface="NYTFranklin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0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0" y="-590550"/>
            <a:ext cx="12763500" cy="8509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 rot="21444889">
            <a:off x="2288314" y="715231"/>
            <a:ext cx="7434397" cy="5760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 rot="21444091">
            <a:off x="2906846" y="1494125"/>
            <a:ext cx="646086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 smtClean="0">
                <a:latin typeface="NYTFranklin Medium" pitchFamily="2" charset="0"/>
              </a:rPr>
              <a:t>“</a:t>
            </a:r>
          </a:p>
          <a:p>
            <a:r>
              <a:rPr lang="en-US" sz="6000" i="1" dirty="0" smtClean="0">
                <a:latin typeface="NYTFranklin Bold" panose="02000000000000000000" pitchFamily="2" charset="0"/>
              </a:rPr>
              <a:t>How might we </a:t>
            </a:r>
          </a:p>
          <a:p>
            <a:r>
              <a:rPr lang="en-US" sz="3200" i="1" dirty="0" smtClean="0">
                <a:latin typeface="NYTFranklin Medium" pitchFamily="2" charset="0"/>
              </a:rPr>
              <a:t>create a safe </a:t>
            </a:r>
            <a:r>
              <a:rPr lang="en-US" sz="3200" i="1" dirty="0" smtClean="0">
                <a:latin typeface="NYTFranklin Bold" panose="02000000000000000000" pitchFamily="2" charset="0"/>
              </a:rPr>
              <a:t>place </a:t>
            </a:r>
            <a:r>
              <a:rPr lang="en-US" sz="3200" b="1" i="1" dirty="0" smtClean="0">
                <a:latin typeface="NYTFranklin Bold" panose="02000000000000000000" pitchFamily="2" charset="0"/>
              </a:rPr>
              <a:t>for people of all backgrounds to discuss important local, national, and global issues? </a:t>
            </a:r>
          </a:p>
          <a:p>
            <a:r>
              <a:rPr lang="en-US" sz="4000" b="1" i="1" dirty="0" smtClean="0">
                <a:latin typeface="NYTFranklin Medium" pitchFamily="2" charset="0"/>
              </a:rPr>
              <a:t>                                          </a:t>
            </a:r>
            <a:r>
              <a:rPr lang="en-US" sz="4000" b="1" i="1" dirty="0">
                <a:latin typeface="NYTFranklin Medium" pitchFamily="2" charset="0"/>
              </a:rPr>
              <a:t>”</a:t>
            </a:r>
            <a:endParaRPr lang="en-US" sz="4000" dirty="0">
              <a:latin typeface="NYTFranklin Medium" pitchFamily="2" charset="0"/>
            </a:endParaRPr>
          </a:p>
          <a:p>
            <a:endParaRPr lang="en-US" sz="4000" b="1" i="1" dirty="0" smtClean="0">
              <a:latin typeface="NYTFranklin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78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3"/>
          <a:stretch/>
        </p:blipFill>
        <p:spPr>
          <a:xfrm>
            <a:off x="329021" y="705394"/>
            <a:ext cx="11401423" cy="54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15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 1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3"/>
          <a:stretch/>
        </p:blipFill>
        <p:spPr>
          <a:xfrm>
            <a:off x="329021" y="705394"/>
            <a:ext cx="11401423" cy="547333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286231" y="3113780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矩形 4"/>
          <p:cNvSpPr/>
          <p:nvPr/>
        </p:nvSpPr>
        <p:spPr>
          <a:xfrm>
            <a:off x="6286231" y="3113780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88533" y="209077"/>
            <a:ext cx="600892" cy="120178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89425" y="209079"/>
            <a:ext cx="600892" cy="120178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17" y="209078"/>
            <a:ext cx="600892" cy="1201783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91209" y="209077"/>
            <a:ext cx="600892" cy="1201783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2101" y="209077"/>
            <a:ext cx="600892" cy="1201783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92993" y="209076"/>
            <a:ext cx="600892" cy="1201783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93885" y="209075"/>
            <a:ext cx="600892" cy="1201783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94777" y="209077"/>
            <a:ext cx="600892" cy="120178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95669" y="209076"/>
            <a:ext cx="600892" cy="1201783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96561" y="209075"/>
            <a:ext cx="600892" cy="1201783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97453" y="235198"/>
            <a:ext cx="600892" cy="1201783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98345" y="235197"/>
            <a:ext cx="600892" cy="120178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99237" y="235196"/>
            <a:ext cx="600892" cy="1201783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00129" y="235198"/>
            <a:ext cx="600892" cy="1201783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01021" y="235197"/>
            <a:ext cx="600892" cy="1201783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01913" y="235196"/>
            <a:ext cx="600892" cy="1201783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98459" y="1463104"/>
            <a:ext cx="600892" cy="1201783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99351" y="1463106"/>
            <a:ext cx="600892" cy="1201783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00243" y="1463105"/>
            <a:ext cx="600892" cy="1201783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01135" y="1463104"/>
            <a:ext cx="600892" cy="1201783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02027" y="1463104"/>
            <a:ext cx="600892" cy="1201783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02919" y="1463103"/>
            <a:ext cx="600892" cy="1201783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03811" y="1463102"/>
            <a:ext cx="600892" cy="1201783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4703" y="1463104"/>
            <a:ext cx="600892" cy="1201783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05595" y="1463103"/>
            <a:ext cx="600892" cy="1201783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06487" y="1463102"/>
            <a:ext cx="600892" cy="12017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7379" y="1489225"/>
            <a:ext cx="600892" cy="1201783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271" y="1489224"/>
            <a:ext cx="600892" cy="1201783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09163" y="1489223"/>
            <a:ext cx="600892" cy="1201783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10055" y="1489225"/>
            <a:ext cx="600892" cy="1201783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0947" y="1489224"/>
            <a:ext cx="600892" cy="1201783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11839" y="1489223"/>
            <a:ext cx="600892" cy="1201783"/>
          </a:xfrm>
          <a:prstGeom prst="rect">
            <a:avLst/>
          </a:prstGeom>
        </p:spPr>
      </p:pic>
      <p:pic>
        <p:nvPicPr>
          <p:cNvPr id="77" name="图片 7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98459" y="2743248"/>
            <a:ext cx="600892" cy="1201783"/>
          </a:xfrm>
          <a:prstGeom prst="rect">
            <a:avLst/>
          </a:prstGeom>
        </p:spPr>
      </p:pic>
      <p:pic>
        <p:nvPicPr>
          <p:cNvPr id="78" name="图片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03811" y="2738529"/>
            <a:ext cx="600892" cy="1201783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00243" y="2743249"/>
            <a:ext cx="600892" cy="1201783"/>
          </a:xfrm>
          <a:prstGeom prst="rect">
            <a:avLst/>
          </a:prstGeom>
        </p:spPr>
      </p:pic>
      <p:pic>
        <p:nvPicPr>
          <p:cNvPr id="80" name="图片 7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01135" y="2743248"/>
            <a:ext cx="600892" cy="1201783"/>
          </a:xfrm>
          <a:prstGeom prst="rect">
            <a:avLst/>
          </a:prstGeom>
        </p:spPr>
      </p:pic>
      <p:pic>
        <p:nvPicPr>
          <p:cNvPr id="81" name="图片 8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02027" y="2743248"/>
            <a:ext cx="600892" cy="1201783"/>
          </a:xfrm>
          <a:prstGeom prst="rect">
            <a:avLst/>
          </a:prstGeom>
        </p:spPr>
      </p:pic>
      <p:pic>
        <p:nvPicPr>
          <p:cNvPr id="83" name="图片 8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90749" y="2738528"/>
            <a:ext cx="600892" cy="1201783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4703" y="2743248"/>
            <a:ext cx="600892" cy="1201783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05595" y="2743247"/>
            <a:ext cx="600892" cy="1201783"/>
          </a:xfrm>
          <a:prstGeom prst="rect">
            <a:avLst/>
          </a:prstGeom>
        </p:spPr>
      </p:pic>
      <p:pic>
        <p:nvPicPr>
          <p:cNvPr id="86" name="图片 8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06487" y="2743246"/>
            <a:ext cx="600892" cy="1201783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7379" y="2769369"/>
            <a:ext cx="600892" cy="1201783"/>
          </a:xfrm>
          <a:prstGeom prst="rect">
            <a:avLst/>
          </a:prstGeom>
        </p:spPr>
      </p:pic>
      <p:pic>
        <p:nvPicPr>
          <p:cNvPr id="88" name="图片 8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271" y="2769368"/>
            <a:ext cx="600892" cy="1201783"/>
          </a:xfrm>
          <a:prstGeom prst="rect">
            <a:avLst/>
          </a:prstGeom>
        </p:spPr>
      </p:pic>
      <p:pic>
        <p:nvPicPr>
          <p:cNvPr id="89" name="图片 8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09163" y="2769367"/>
            <a:ext cx="600892" cy="1201783"/>
          </a:xfrm>
          <a:prstGeom prst="rect">
            <a:avLst/>
          </a:prstGeom>
        </p:spPr>
      </p:pic>
      <p:pic>
        <p:nvPicPr>
          <p:cNvPr id="90" name="图片 8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10055" y="2769369"/>
            <a:ext cx="600892" cy="1201783"/>
          </a:xfrm>
          <a:prstGeom prst="rect">
            <a:avLst/>
          </a:prstGeom>
        </p:spPr>
      </p:pic>
      <p:pic>
        <p:nvPicPr>
          <p:cNvPr id="91" name="图片 9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0947" y="2769368"/>
            <a:ext cx="600892" cy="1201783"/>
          </a:xfrm>
          <a:prstGeom prst="rect">
            <a:avLst/>
          </a:prstGeom>
        </p:spPr>
      </p:pic>
      <p:pic>
        <p:nvPicPr>
          <p:cNvPr id="92" name="图片 9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11839" y="2769367"/>
            <a:ext cx="600892" cy="1201783"/>
          </a:xfrm>
          <a:prstGeom prst="rect">
            <a:avLst/>
          </a:prstGeom>
        </p:spPr>
      </p:pic>
      <p:pic>
        <p:nvPicPr>
          <p:cNvPr id="95" name="图片 9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98459" y="4023388"/>
            <a:ext cx="600892" cy="1201783"/>
          </a:xfrm>
          <a:prstGeom prst="rect">
            <a:avLst/>
          </a:prstGeom>
        </p:spPr>
      </p:pic>
      <p:pic>
        <p:nvPicPr>
          <p:cNvPr id="96" name="图片 9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99351" y="4023390"/>
            <a:ext cx="600892" cy="1201783"/>
          </a:xfrm>
          <a:prstGeom prst="rect">
            <a:avLst/>
          </a:prstGeom>
        </p:spPr>
      </p:pic>
      <p:pic>
        <p:nvPicPr>
          <p:cNvPr id="97" name="图片 9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00243" y="4023389"/>
            <a:ext cx="600892" cy="1201783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01135" y="4023388"/>
            <a:ext cx="600892" cy="1201783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02027" y="4023388"/>
            <a:ext cx="600892" cy="1201783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02919" y="4023387"/>
            <a:ext cx="600892" cy="1201783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03811" y="4023386"/>
            <a:ext cx="600892" cy="1201783"/>
          </a:xfrm>
          <a:prstGeom prst="rect">
            <a:avLst/>
          </a:prstGeom>
        </p:spPr>
      </p:pic>
      <p:pic>
        <p:nvPicPr>
          <p:cNvPr id="102" name="图片 10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4703" y="4023388"/>
            <a:ext cx="600892" cy="1201783"/>
          </a:xfrm>
          <a:prstGeom prst="rect">
            <a:avLst/>
          </a:prstGeom>
        </p:spPr>
      </p:pic>
      <p:pic>
        <p:nvPicPr>
          <p:cNvPr id="103" name="图片 10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05595" y="4023387"/>
            <a:ext cx="600892" cy="1201783"/>
          </a:xfrm>
          <a:prstGeom prst="rect">
            <a:avLst/>
          </a:prstGeom>
        </p:spPr>
      </p:pic>
      <p:pic>
        <p:nvPicPr>
          <p:cNvPr id="104" name="图片 10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06487" y="4023386"/>
            <a:ext cx="600892" cy="1201783"/>
          </a:xfrm>
          <a:prstGeom prst="rect">
            <a:avLst/>
          </a:prstGeom>
        </p:spPr>
      </p:pic>
      <p:pic>
        <p:nvPicPr>
          <p:cNvPr id="105" name="图片 10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7379" y="4049509"/>
            <a:ext cx="600892" cy="1201783"/>
          </a:xfrm>
          <a:prstGeom prst="rect">
            <a:avLst/>
          </a:prstGeom>
        </p:spPr>
      </p:pic>
      <p:pic>
        <p:nvPicPr>
          <p:cNvPr id="106" name="图片 105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271" y="4049508"/>
            <a:ext cx="600892" cy="1201783"/>
          </a:xfrm>
          <a:prstGeom prst="rect">
            <a:avLst/>
          </a:prstGeom>
        </p:spPr>
      </p:pic>
      <p:pic>
        <p:nvPicPr>
          <p:cNvPr id="107" name="图片 10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09163" y="4049507"/>
            <a:ext cx="600892" cy="1201783"/>
          </a:xfrm>
          <a:prstGeom prst="rect">
            <a:avLst/>
          </a:prstGeom>
        </p:spPr>
      </p:pic>
      <p:pic>
        <p:nvPicPr>
          <p:cNvPr id="108" name="图片 10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10055" y="4049509"/>
            <a:ext cx="600892" cy="1201783"/>
          </a:xfrm>
          <a:prstGeom prst="rect">
            <a:avLst/>
          </a:prstGeom>
        </p:spPr>
      </p:pic>
      <p:pic>
        <p:nvPicPr>
          <p:cNvPr id="109" name="图片 10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0947" y="4049508"/>
            <a:ext cx="600892" cy="1201783"/>
          </a:xfrm>
          <a:prstGeom prst="rect">
            <a:avLst/>
          </a:prstGeom>
        </p:spPr>
      </p:pic>
      <p:pic>
        <p:nvPicPr>
          <p:cNvPr id="110" name="图片 10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11839" y="4049507"/>
            <a:ext cx="600892" cy="1201783"/>
          </a:xfrm>
          <a:prstGeom prst="rect">
            <a:avLst/>
          </a:pr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88533" y="5303525"/>
            <a:ext cx="600892" cy="1201783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89425" y="5303527"/>
            <a:ext cx="600892" cy="1201783"/>
          </a:xfrm>
          <a:prstGeom prst="rect">
            <a:avLst/>
          </a:prstGeom>
        </p:spPr>
      </p:pic>
      <p:pic>
        <p:nvPicPr>
          <p:cNvPr id="115" name="图片 1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17" y="5303526"/>
            <a:ext cx="600892" cy="1201783"/>
          </a:xfrm>
          <a:prstGeom prst="rect">
            <a:avLst/>
          </a:prstGeom>
        </p:spPr>
      </p:pic>
      <p:pic>
        <p:nvPicPr>
          <p:cNvPr id="116" name="图片 1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91209" y="5303525"/>
            <a:ext cx="600892" cy="1201783"/>
          </a:xfrm>
          <a:prstGeom prst="rect">
            <a:avLst/>
          </a:prstGeom>
        </p:spPr>
      </p:pic>
      <p:pic>
        <p:nvPicPr>
          <p:cNvPr id="117" name="图片 1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2101" y="5303525"/>
            <a:ext cx="600892" cy="1201783"/>
          </a:xfrm>
          <a:prstGeom prst="rect">
            <a:avLst/>
          </a:prstGeom>
        </p:spPr>
      </p:pic>
      <p:pic>
        <p:nvPicPr>
          <p:cNvPr id="118" name="图片 1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92993" y="5303524"/>
            <a:ext cx="600892" cy="1201783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93885" y="5303523"/>
            <a:ext cx="600892" cy="1201783"/>
          </a:xfrm>
          <a:prstGeom prst="rect">
            <a:avLst/>
          </a:prstGeom>
        </p:spPr>
      </p:pic>
      <p:pic>
        <p:nvPicPr>
          <p:cNvPr id="120" name="图片 1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94777" y="5303525"/>
            <a:ext cx="600892" cy="1201783"/>
          </a:xfrm>
          <a:prstGeom prst="rect">
            <a:avLst/>
          </a:prstGeom>
        </p:spPr>
      </p:pic>
      <p:pic>
        <p:nvPicPr>
          <p:cNvPr id="121" name="图片 1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95669" y="5303524"/>
            <a:ext cx="600892" cy="1201783"/>
          </a:xfrm>
          <a:prstGeom prst="rect">
            <a:avLst/>
          </a:prstGeom>
        </p:spPr>
      </p:pic>
      <p:pic>
        <p:nvPicPr>
          <p:cNvPr id="122" name="图片 1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96561" y="5303523"/>
            <a:ext cx="600892" cy="1201783"/>
          </a:xfrm>
          <a:prstGeom prst="rect">
            <a:avLst/>
          </a:prstGeom>
        </p:spPr>
      </p:pic>
      <p:pic>
        <p:nvPicPr>
          <p:cNvPr id="123" name="图片 1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97453" y="5329646"/>
            <a:ext cx="600892" cy="1201783"/>
          </a:xfrm>
          <a:prstGeom prst="rect">
            <a:avLst/>
          </a:prstGeom>
        </p:spPr>
      </p:pic>
      <p:pic>
        <p:nvPicPr>
          <p:cNvPr id="124" name="图片 1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98345" y="5329645"/>
            <a:ext cx="600892" cy="1201783"/>
          </a:xfrm>
          <a:prstGeom prst="rect">
            <a:avLst/>
          </a:prstGeom>
        </p:spPr>
      </p:pic>
      <p:pic>
        <p:nvPicPr>
          <p:cNvPr id="125" name="图片 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99237" y="5329644"/>
            <a:ext cx="600892" cy="1201783"/>
          </a:xfrm>
          <a:prstGeom prst="rect">
            <a:avLst/>
          </a:prstGeom>
        </p:spPr>
      </p:pic>
      <p:pic>
        <p:nvPicPr>
          <p:cNvPr id="126" name="图片 1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00129" y="5329646"/>
            <a:ext cx="600892" cy="1201783"/>
          </a:xfrm>
          <a:prstGeom prst="rect">
            <a:avLst/>
          </a:prstGeom>
        </p:spPr>
      </p:pic>
      <p:pic>
        <p:nvPicPr>
          <p:cNvPr id="127" name="图片 1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01021" y="5329645"/>
            <a:ext cx="600892" cy="1201783"/>
          </a:xfrm>
          <a:prstGeom prst="rect">
            <a:avLst/>
          </a:prstGeom>
        </p:spPr>
      </p:pic>
      <p:pic>
        <p:nvPicPr>
          <p:cNvPr id="130" name="图片 1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01913" y="5303523"/>
            <a:ext cx="600892" cy="1201783"/>
          </a:xfrm>
          <a:prstGeom prst="rect">
            <a:avLst/>
          </a:prstGeom>
        </p:spPr>
      </p:pic>
      <p:pic>
        <p:nvPicPr>
          <p:cNvPr id="131" name="图片 1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2604" y="248264"/>
            <a:ext cx="600892" cy="1201783"/>
          </a:xfrm>
          <a:prstGeom prst="rect">
            <a:avLst/>
          </a:prstGeom>
        </p:spPr>
      </p:pic>
      <p:pic>
        <p:nvPicPr>
          <p:cNvPr id="132" name="图片 1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2530" y="1502291"/>
            <a:ext cx="600892" cy="1201783"/>
          </a:xfrm>
          <a:prstGeom prst="rect">
            <a:avLst/>
          </a:prstGeom>
        </p:spPr>
      </p:pic>
      <p:pic>
        <p:nvPicPr>
          <p:cNvPr id="133" name="图片 1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2530" y="2782435"/>
            <a:ext cx="600892" cy="1201783"/>
          </a:xfrm>
          <a:prstGeom prst="rect">
            <a:avLst/>
          </a:prstGeom>
        </p:spPr>
      </p:pic>
      <p:pic>
        <p:nvPicPr>
          <p:cNvPr id="134" name="图片 13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2530" y="4062575"/>
            <a:ext cx="600892" cy="1201783"/>
          </a:xfrm>
          <a:prstGeom prst="rect">
            <a:avLst/>
          </a:prstGeom>
        </p:spPr>
      </p:pic>
      <p:pic>
        <p:nvPicPr>
          <p:cNvPr id="135" name="图片 1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2604" y="5316591"/>
            <a:ext cx="600892" cy="1201783"/>
          </a:xfrm>
          <a:prstGeom prst="rect">
            <a:avLst/>
          </a:prstGeom>
        </p:spPr>
      </p:pic>
      <p:pic>
        <p:nvPicPr>
          <p:cNvPr id="136" name="图片 1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786" y="248264"/>
            <a:ext cx="600892" cy="1201783"/>
          </a:xfrm>
          <a:prstGeom prst="rect">
            <a:avLst/>
          </a:prstGeom>
        </p:spPr>
      </p:pic>
      <p:pic>
        <p:nvPicPr>
          <p:cNvPr id="137" name="图片 1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1712" y="1502291"/>
            <a:ext cx="600892" cy="1201783"/>
          </a:xfrm>
          <a:prstGeom prst="rect">
            <a:avLst/>
          </a:prstGeom>
        </p:spPr>
      </p:pic>
      <p:pic>
        <p:nvPicPr>
          <p:cNvPr id="138" name="图片 13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1712" y="2782435"/>
            <a:ext cx="600892" cy="1201783"/>
          </a:xfrm>
          <a:prstGeom prst="rect">
            <a:avLst/>
          </a:prstGeom>
        </p:spPr>
      </p:pic>
      <p:pic>
        <p:nvPicPr>
          <p:cNvPr id="139" name="图片 1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1712" y="4062575"/>
            <a:ext cx="600892" cy="1201783"/>
          </a:xfrm>
          <a:prstGeom prst="rect">
            <a:avLst/>
          </a:prstGeom>
        </p:spPr>
      </p:pic>
      <p:pic>
        <p:nvPicPr>
          <p:cNvPr id="140" name="图片 1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786" y="5316591"/>
            <a:ext cx="600892" cy="1201783"/>
          </a:xfrm>
          <a:prstGeom prst="rect">
            <a:avLst/>
          </a:prstGeom>
        </p:spPr>
      </p:pic>
      <p:pic>
        <p:nvPicPr>
          <p:cNvPr id="141" name="图片 140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425" y="2754212"/>
            <a:ext cx="573874" cy="121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ncwDz1xpDwsxCbEJK9Fs5dLNncEh2hpqHGQ7_KB6w8hCEaijUYmiOnDgIRjj_gWBfHBsJLHR1JuueuocCpRnxyKUpS2QJSp0uYsbAFuTf4AgtPsRr3CVGAXUAc629ouz3Za124Oa8w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70" b="45436"/>
          <a:stretch/>
        </p:blipFill>
        <p:spPr bwMode="auto">
          <a:xfrm>
            <a:off x="2420620" y="1790699"/>
            <a:ext cx="7007860" cy="200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100" y="3209925"/>
            <a:ext cx="685800" cy="4381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999232" y="4050128"/>
            <a:ext cx="5850636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 smtClean="0">
                <a:latin typeface="NYTFranklin Medium" pitchFamily="2" charset="0"/>
              </a:rPr>
              <a:t>“Nothing informative to contribute.”</a:t>
            </a:r>
            <a:endParaRPr lang="en-US" sz="2400" dirty="0">
              <a:latin typeface="NYTFranklin Medium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 smtClean="0">
                <a:latin typeface="NYTFranklin Medium" pitchFamily="2" charset="0"/>
              </a:rPr>
              <a:t>“My comments are not seen or valued.”</a:t>
            </a:r>
            <a:endParaRPr lang="en-US" sz="2400" dirty="0">
              <a:latin typeface="NYTFranklin Medium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 smtClean="0">
                <a:latin typeface="NYTFranklin Medium" pitchFamily="2" charset="0"/>
              </a:rPr>
              <a:t>“I don’t care about the issue.”</a:t>
            </a:r>
            <a:endParaRPr lang="en-US" sz="2400" dirty="0">
              <a:latin typeface="NYTFranklin Medium" pitchFamily="2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41902" y="889000"/>
            <a:ext cx="3765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NYTFranklin Bold" panose="02000000000000000000" pitchFamily="2" charset="0"/>
              </a:rPr>
              <a:t>User Findings</a:t>
            </a:r>
            <a:endParaRPr lang="en-US" sz="3600" dirty="0">
              <a:latin typeface="NYTFranklin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58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5299252" y="1964646"/>
            <a:ext cx="609012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Bold" panose="02000000000000000000" pitchFamily="2" charset="0"/>
                <a:cs typeface="Arial" panose="020B0604020202020204" pitchFamily="34" charset="0"/>
              </a:rPr>
              <a:t>Name:</a:t>
            </a: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Ana</a:t>
            </a:r>
            <a:endParaRPr kumimoji="0" lang="en-US" altLang="en-US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YTFranklin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Bold" panose="02000000000000000000" pitchFamily="2" charset="0"/>
                <a:cs typeface="Arial" panose="020B0604020202020204" pitchFamily="34" charset="0"/>
              </a:rPr>
              <a:t>Age: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Bold" panose="02000000000000000000" pitchFamily="2" charset="0"/>
                <a:cs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28</a:t>
            </a:r>
            <a:endParaRPr kumimoji="0" lang="en-US" altLang="en-US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YTFranklin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Bold" panose="02000000000000000000" pitchFamily="2" charset="0"/>
                <a:cs typeface="Arial" panose="020B0604020202020204" pitchFamily="34" charset="0"/>
              </a:rPr>
              <a:t>Location: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 Alexandria, VA</a:t>
            </a:r>
            <a:endParaRPr kumimoji="0" lang="en-US" altLang="en-US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YTFranklin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Bold" panose="02000000000000000000" pitchFamily="2" charset="0"/>
                <a:cs typeface="Arial" panose="020B0604020202020204" pitchFamily="34" charset="0"/>
              </a:rPr>
              <a:t>Occupation:</a:t>
            </a: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NYTFranklin Medium" pitchFamily="2" charset="0"/>
                <a:cs typeface="Arial" panose="020B0604020202020204" pitchFamily="34" charset="0"/>
              </a:rPr>
              <a:t>Graphic designer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YTFranklin Medium" pitchFamily="2" charset="0"/>
            </a:endParaRPr>
          </a:p>
        </p:txBody>
      </p:sp>
      <p:pic>
        <p:nvPicPr>
          <p:cNvPr id="10" name="Picture 2" descr="User persona?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92" y="1264701"/>
            <a:ext cx="3708214" cy="370821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72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804737" y="168443"/>
            <a:ext cx="8716479" cy="6497302"/>
            <a:chOff x="1804737" y="168443"/>
            <a:chExt cx="8716479" cy="6497302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04737" y="168443"/>
              <a:ext cx="8716479" cy="6497302"/>
            </a:xfrm>
            <a:prstGeom prst="rect">
              <a:avLst/>
            </a:prstGeom>
          </p:spPr>
        </p:pic>
        <p:pic>
          <p:nvPicPr>
            <p:cNvPr id="5" name="Picture 2" descr="User persona?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8635" y="822959"/>
              <a:ext cx="283349" cy="2833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User persona?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0097" y="6069873"/>
              <a:ext cx="435429" cy="435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User persona?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02091" y="245369"/>
              <a:ext cx="319125" cy="319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本框 7"/>
            <p:cNvSpPr txBox="1"/>
            <p:nvPr/>
          </p:nvSpPr>
          <p:spPr>
            <a:xfrm>
              <a:off x="2321984" y="829309"/>
              <a:ext cx="1358537" cy="307777"/>
            </a:xfrm>
            <a:prstGeom prst="rect">
              <a:avLst/>
            </a:prstGeom>
            <a:solidFill>
              <a:srgbClr val="E9EBEE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Ana García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473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n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2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007655"/>
            <a:ext cx="3738880" cy="683033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NYTFranklin Bold" panose="02000000000000000000" pitchFamily="2" charset="0"/>
              </a:rPr>
              <a:t>Validation!</a:t>
            </a:r>
            <a:endParaRPr lang="en-US" sz="4800" b="1" dirty="0">
              <a:latin typeface="NYTFranklin Bold" panose="02000000000000000000" pitchFamily="2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027" y="3579498"/>
            <a:ext cx="2326170" cy="3089366"/>
          </a:xfrm>
          <a:prstGeom prst="ellipse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248" y="150498"/>
            <a:ext cx="2326170" cy="3089366"/>
          </a:xfrm>
          <a:prstGeom prst="ellipse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247" y="3579498"/>
            <a:ext cx="2326170" cy="3089366"/>
          </a:xfrm>
          <a:prstGeom prst="ellipse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027" y="150498"/>
            <a:ext cx="2326170" cy="3089366"/>
          </a:xfrm>
          <a:prstGeom prst="ellipse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00050" y="2077343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>
                <a:latin typeface="NYTFranklin Medium" pitchFamily="2" charset="0"/>
              </a:rPr>
              <a:t>90%</a:t>
            </a:r>
            <a:r>
              <a:rPr lang="en-US" sz="3200" dirty="0" smtClean="0">
                <a:latin typeface="NYTFranklin Medium" pitchFamily="2" charset="0"/>
              </a:rPr>
              <a:t> </a:t>
            </a:r>
            <a:r>
              <a:rPr lang="en-US" dirty="0" smtClean="0">
                <a:latin typeface="NYTFranklin Medium" pitchFamily="2" charset="0"/>
              </a:rPr>
              <a:t> said they were more likely to read the comments.</a:t>
            </a:r>
          </a:p>
          <a:p>
            <a:r>
              <a:rPr lang="en-US" sz="2800" b="1" dirty="0" smtClean="0">
                <a:latin typeface="NYTFranklin Medium" pitchFamily="2" charset="0"/>
              </a:rPr>
              <a:t>80%</a:t>
            </a:r>
            <a:r>
              <a:rPr lang="en-US" sz="3200" b="1" dirty="0" smtClean="0">
                <a:latin typeface="NYTFranklin Medium" pitchFamily="2" charset="0"/>
              </a:rPr>
              <a:t> </a:t>
            </a:r>
            <a:r>
              <a:rPr lang="en-US" dirty="0">
                <a:latin typeface="NYTFranklin Medium" pitchFamily="2" charset="0"/>
              </a:rPr>
              <a:t>said they were </a:t>
            </a:r>
            <a:r>
              <a:rPr lang="en-US" sz="1600" dirty="0" smtClean="0">
                <a:latin typeface="NYTFranklin Medium" pitchFamily="2" charset="0"/>
              </a:rPr>
              <a:t>more</a:t>
            </a:r>
            <a:r>
              <a:rPr lang="en-US" dirty="0" smtClean="0">
                <a:latin typeface="NYTFranklin Medium" pitchFamily="2" charset="0"/>
              </a:rPr>
              <a:t> likely to comment.</a:t>
            </a:r>
          </a:p>
          <a:p>
            <a:r>
              <a:rPr lang="en-US" sz="2800" b="1" dirty="0" smtClean="0">
                <a:latin typeface="NYTFranklin Medium" pitchFamily="2" charset="0"/>
              </a:rPr>
              <a:t>100%</a:t>
            </a:r>
            <a:r>
              <a:rPr lang="en-US" sz="3200" dirty="0" smtClean="0">
                <a:latin typeface="NYTFranklin Medium" pitchFamily="2" charset="0"/>
              </a:rPr>
              <a:t> </a:t>
            </a:r>
            <a:r>
              <a:rPr lang="en-US" dirty="0">
                <a:latin typeface="NYTFranklin Medium" pitchFamily="2" charset="0"/>
              </a:rPr>
              <a:t>said they were</a:t>
            </a:r>
            <a:r>
              <a:rPr lang="en-US" dirty="0" smtClean="0">
                <a:latin typeface="NYTFranklin Medium" pitchFamily="2" charset="0"/>
              </a:rPr>
              <a:t> more likely to do one or the other.</a:t>
            </a:r>
            <a:endParaRPr lang="en-US" dirty="0">
              <a:latin typeface="NYTFranklin Medium" pitchFamily="2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76312" y="4339351"/>
            <a:ext cx="49434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NYTFranklin Medium" pitchFamily="2" charset="0"/>
              </a:rPr>
              <a:t>“[Q&amp;A]</a:t>
            </a:r>
            <a:r>
              <a:rPr lang="en-US" sz="3200" b="1" dirty="0">
                <a:latin typeface="NYTFranklin Medium" pitchFamily="2" charset="0"/>
              </a:rPr>
              <a:t> </a:t>
            </a:r>
            <a:r>
              <a:rPr lang="en-US" sz="3200" b="1" dirty="0" smtClean="0">
                <a:latin typeface="NYTFranklin Medium" pitchFamily="2" charset="0"/>
              </a:rPr>
              <a:t>had </a:t>
            </a:r>
            <a:r>
              <a:rPr lang="en-US" sz="3200" b="1" dirty="0">
                <a:latin typeface="NYTFranklin Medium" pitchFamily="2" charset="0"/>
              </a:rPr>
              <a:t>a lot more context, so you knew what the comments were </a:t>
            </a:r>
            <a:r>
              <a:rPr lang="en-US" sz="3200" b="1" dirty="0" smtClean="0">
                <a:latin typeface="NYTFranklin Medium" pitchFamily="2" charset="0"/>
              </a:rPr>
              <a:t>on</a:t>
            </a:r>
            <a:r>
              <a:rPr lang="en-US" sz="3200" b="1" dirty="0" smtClean="0">
                <a:latin typeface="NYTFranklin Medium" pitchFamily="2" charset="0"/>
              </a:rPr>
              <a:t>.”</a:t>
            </a:r>
            <a:endParaRPr lang="en-US" sz="3200" b="1" dirty="0" smtClean="0">
              <a:latin typeface="NYTFranklin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9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2686</TotalTime>
  <Words>423</Words>
  <Application>Microsoft Office PowerPoint</Application>
  <PresentationFormat>宽屏</PresentationFormat>
  <Paragraphs>89</Paragraphs>
  <Slides>18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宋体</vt:lpstr>
      <vt:lpstr>Arial</vt:lpstr>
      <vt:lpstr>Calibri</vt:lpstr>
      <vt:lpstr>Calibri Light</vt:lpstr>
      <vt:lpstr>NYTFranklin Bold</vt:lpstr>
      <vt:lpstr>NYTFranklin Medium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Validation!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Sabrina Xu</dc:creator>
  <cp:lastModifiedBy>Sabrina Xu</cp:lastModifiedBy>
  <cp:revision>104</cp:revision>
  <dcterms:created xsi:type="dcterms:W3CDTF">2016-10-20T21:14:28Z</dcterms:created>
  <dcterms:modified xsi:type="dcterms:W3CDTF">2016-11-18T21:43:21Z</dcterms:modified>
</cp:coreProperties>
</file>

<file path=docProps/thumbnail.jpeg>
</file>